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85" r:id="rId5"/>
    <p:sldId id="261" r:id="rId6"/>
    <p:sldId id="264" r:id="rId7"/>
    <p:sldId id="287" r:id="rId8"/>
    <p:sldId id="288" r:id="rId9"/>
    <p:sldId id="289" r:id="rId10"/>
    <p:sldId id="290" r:id="rId11"/>
    <p:sldId id="330" r:id="rId12"/>
    <p:sldId id="267" r:id="rId13"/>
    <p:sldId id="313" r:id="rId14"/>
    <p:sldId id="329" r:id="rId15"/>
    <p:sldId id="277" r:id="rId16"/>
    <p:sldId id="315" r:id="rId17"/>
    <p:sldId id="311" r:id="rId18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465C"/>
    <a:srgbClr val="838383"/>
    <a:srgbClr val="67B8CA"/>
    <a:srgbClr val="115D8F"/>
    <a:srgbClr val="9CCBBB"/>
    <a:srgbClr val="5A895C"/>
    <a:srgbClr val="7EBA88"/>
    <a:srgbClr val="427B45"/>
    <a:srgbClr val="F4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4660" autoAdjust="0"/>
  </p:normalViewPr>
  <p:slideViewPr>
    <p:cSldViewPr>
      <p:cViewPr varScale="1">
        <p:scale>
          <a:sx n="125" d="100"/>
          <a:sy n="125" d="100"/>
        </p:scale>
        <p:origin x="84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2022/10/17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2022/10/17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75643"/>
            <a:ext cx="2915816" cy="379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76213"/>
            <a:ext cx="2503487" cy="37941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输入本页标题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 userDrawn="1"/>
        </p:nvSpPr>
        <p:spPr>
          <a:xfrm>
            <a:off x="1100683" y="-417"/>
            <a:ext cx="5343525" cy="5164455"/>
          </a:xfrm>
          <a:prstGeom prst="homePlate">
            <a:avLst>
              <a:gd name="adj" fmla="val 20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五边形 3"/>
          <p:cNvSpPr/>
          <p:nvPr userDrawn="1"/>
        </p:nvSpPr>
        <p:spPr>
          <a:xfrm>
            <a:off x="596627" y="3797"/>
            <a:ext cx="5343525" cy="5164455"/>
          </a:xfrm>
          <a:prstGeom prst="homePlate">
            <a:avLst>
              <a:gd name="adj" fmla="val 21222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1270"/>
            <a:ext cx="5605577" cy="5156397"/>
          </a:xfrm>
          <a:prstGeom prst="homePlate">
            <a:avLst>
              <a:gd name="adj" fmla="val 22198"/>
            </a:avLst>
          </a:prstGeom>
        </p:spPr>
      </p:pic>
      <p:sp>
        <p:nvSpPr>
          <p:cNvPr id="6" name="矩形 5"/>
          <p:cNvSpPr/>
          <p:nvPr userDrawn="1"/>
        </p:nvSpPr>
        <p:spPr>
          <a:xfrm>
            <a:off x="6593922" y="2283718"/>
            <a:ext cx="2782543" cy="2595008"/>
          </a:xfrm>
          <a:prstGeom prst="rect">
            <a:avLst/>
          </a:prstGeom>
          <a:blipFill dpi="0" rotWithShape="1">
            <a:blip r:embed="rId3" cstate="print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899071" y="2393090"/>
            <a:ext cx="6244929" cy="237626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5400000">
            <a:off x="3291339" y="3242558"/>
            <a:ext cx="575945" cy="3600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1146865" y="2932880"/>
            <a:ext cx="8229600" cy="857250"/>
          </a:xfrm>
        </p:spPr>
        <p:txBody>
          <a:bodyPr/>
          <a:lstStyle>
            <a:lvl1pPr>
              <a:defRPr lang="zh-CN" altLang="en-US" sz="4000" b="1" kern="1200" spc="3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spc="300" dirty="0">
                <a:solidFill>
                  <a:schemeClr val="bg1"/>
                </a:solidFill>
                <a:cs typeface="+mn-ea"/>
                <a:sym typeface="+mn-lt"/>
              </a:rPr>
              <a:t>输入题目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07915" y="3859452"/>
            <a:ext cx="3692525" cy="86518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对对对</a:t>
            </a:r>
            <a:endParaRPr lang="en-US" altLang="zh-CN" sz="1600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6" b="94192" l="3000" r="97667">
                        <a14:foregroundMark x1="8583" y1="48485" x2="10917" y2="48990"/>
                        <a14:foregroundMark x1="6083" y1="57323" x2="3333" y2="52020"/>
                        <a14:foregroundMark x1="91333" y1="56566" x2="97667" y2="58333"/>
                        <a14:foregroundMark x1="13917" y1="87626" x2="78750" y2="86364"/>
                        <a14:foregroundMark x1="82833" y1="94192" x2="94833" y2="89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" t="38" r="-750" b="9644"/>
          <a:stretch>
            <a:fillRect/>
          </a:stretch>
        </p:blipFill>
        <p:spPr>
          <a:xfrm>
            <a:off x="-756000" y="1924371"/>
            <a:ext cx="10839140" cy="322735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rot="10800000">
            <a:off x="0" y="9111"/>
            <a:ext cx="9186888" cy="5217997"/>
          </a:xfrm>
          <a:prstGeom prst="rect">
            <a:avLst/>
          </a:prstGeom>
          <a:gradFill flip="none" rotWithShape="1">
            <a:gsLst>
              <a:gs pos="80000">
                <a:srgbClr val="FFFFFF">
                  <a:alpha val="90000"/>
                </a:srgbClr>
              </a:gs>
              <a:gs pos="60000">
                <a:srgbClr val="FFFFFF">
                  <a:alpha val="70000"/>
                </a:srgbClr>
              </a:gs>
              <a:gs pos="40000">
                <a:srgbClr val="FFFFFF">
                  <a:alpha val="50000"/>
                </a:srgbClr>
              </a:gs>
              <a:gs pos="20000">
                <a:srgbClr val="FFFFFF">
                  <a:alpha val="30000"/>
                </a:srgbClr>
              </a:gs>
              <a:gs pos="0">
                <a:schemeClr val="bg1">
                  <a:lumMod val="91000"/>
                  <a:lumOff val="9000"/>
                  <a:alpha val="10000"/>
                </a:schemeClr>
              </a:gs>
              <a:gs pos="100000">
                <a:schemeClr val="bg1">
                  <a:lumMod val="91000"/>
                  <a:lumOff val="9000"/>
                  <a:alpha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内容占位符 47"/>
          <p:cNvSpPr>
            <a:spLocks noGrp="1"/>
          </p:cNvSpPr>
          <p:nvPr>
            <p:ph sz="quarter" idx="10" hasCustomPrompt="1"/>
          </p:nvPr>
        </p:nvSpPr>
        <p:spPr>
          <a:xfrm>
            <a:off x="1385172" y="915566"/>
            <a:ext cx="6335713" cy="1300163"/>
          </a:xfrm>
        </p:spPr>
        <p:txBody>
          <a:bodyPr>
            <a:noAutofit/>
          </a:bodyPr>
          <a:lstStyle>
            <a:lvl1pPr marL="1143000" indent="-1143000" algn="ctr">
              <a:buFont typeface="Arial" panose="020B0604020202020204" pitchFamily="34" charset="0"/>
              <a:buChar char="•"/>
              <a:defRPr sz="8000">
                <a:solidFill>
                  <a:srgbClr val="2A465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测试测试</a:t>
            </a:r>
            <a:endParaRPr lang="zh-CN" altLang="en-US" dirty="0"/>
          </a:p>
        </p:txBody>
      </p:sp>
      <p:sp>
        <p:nvSpPr>
          <p:cNvPr id="49" name="内容占位符 47"/>
          <p:cNvSpPr>
            <a:spLocks noGrp="1"/>
          </p:cNvSpPr>
          <p:nvPr>
            <p:ph sz="quarter" idx="11" hasCustomPrompt="1"/>
          </p:nvPr>
        </p:nvSpPr>
        <p:spPr>
          <a:xfrm>
            <a:off x="1259632" y="3318669"/>
            <a:ext cx="6335713" cy="1300163"/>
          </a:xfrm>
        </p:spPr>
        <p:txBody>
          <a:bodyPr>
            <a:normAutofit/>
          </a:bodyPr>
          <a:lstStyle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A465C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黑体黑体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28076" y="1131590"/>
            <a:ext cx="6244929" cy="2376264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749232" y="2250085"/>
            <a:ext cx="5977284" cy="50482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lang="zh-CN" altLang="en-US" sz="3200" kern="1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9" name="内容占位符 15"/>
          <p:cNvSpPr>
            <a:spLocks noGrp="1"/>
          </p:cNvSpPr>
          <p:nvPr>
            <p:ph sz="quarter" idx="15" hasCustomPrompt="1"/>
          </p:nvPr>
        </p:nvSpPr>
        <p:spPr>
          <a:xfrm>
            <a:off x="781074" y="2878969"/>
            <a:ext cx="5977284" cy="504825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defRPr>
            </a:lvl1pPr>
          </a:lstStyle>
          <a:p>
            <a:pPr lvl="0"/>
            <a:r>
              <a:rPr lang="zh-CN" altLang="en-US" dirty="0"/>
              <a:t>输入副标题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75643"/>
            <a:ext cx="2915816" cy="379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26" b="100000" l="0" r="100000">
                        <a14:foregroundMark x1="19167" y1="86111" x2="82083" y2="86616"/>
                        <a14:foregroundMark x1="11583" y1="87121" x2="55333" y2="96212"/>
                        <a14:backgroundMark x1="71167" y1="54798" x2="7825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06"/>
          <a:stretch>
            <a:fillRect/>
          </a:stretch>
        </p:blipFill>
        <p:spPr>
          <a:xfrm>
            <a:off x="0" y="2479204"/>
            <a:ext cx="9144000" cy="2664296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76213"/>
            <a:ext cx="2519362" cy="37941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M:\3照片\宣传部\2015年照片\2015.12.28.校园风光 陆柯任\DSC_011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55" b="80424" l="0" r="100000">
                        <a14:foregroundMark x1="70665" y1="73879" x2="75880" y2="72667"/>
                        <a14:foregroundMark x1="80965" y1="74000" x2="81399" y2="74000"/>
                        <a14:foregroundMark x1="83355" y1="74000" x2="77618" y2="74000"/>
                        <a14:foregroundMark x1="89352" y1="74667" x2="89352" y2="74667"/>
                        <a14:foregroundMark x1="87484" y1="74667" x2="87484" y2="74667"/>
                        <a14:foregroundMark x1="92177" y1="74303" x2="92177" y2="74303"/>
                        <a14:foregroundMark x1="94350" y1="73879" x2="94350" y2="73879"/>
                        <a14:foregroundMark x1="96610" y1="73697" x2="96610" y2="73697"/>
                        <a14:foregroundMark x1="98914" y1="73697" x2="98914" y2="73697"/>
                        <a14:foregroundMark x1="93568" y1="74000" x2="93568" y2="74000"/>
                        <a14:foregroundMark x1="96610" y1="74000" x2="96610" y2="74000"/>
                        <a14:foregroundMark x1="98566" y1="74000" x2="98566" y2="74000"/>
                        <a14:foregroundMark x1="68927" y1="74182" x2="68927" y2="74182"/>
                        <a14:foregroundMark x1="47371" y1="75091" x2="47371" y2="75091"/>
                        <a14:foregroundMark x1="12082" y1="74303" x2="12082" y2="74303"/>
                        <a14:foregroundMark x1="14559" y1="74667" x2="14559" y2="74667"/>
                        <a14:foregroundMark x1="16862" y1="74970" x2="16862" y2="74970"/>
                        <a14:foregroundMark x1="15645" y1="75091" x2="15645" y2="75091"/>
                        <a14:foregroundMark x1="84442" y1="74970" x2="84442" y2="74970"/>
                        <a14:foregroundMark x1="84442" y1="73879" x2="84442" y2="73879"/>
                        <a14:foregroundMark x1="85745" y1="74970" x2="85745" y2="74970"/>
                        <a14:foregroundMark x1="82486" y1="75394" x2="82486" y2="75394"/>
                        <a14:foregroundMark x1="75228" y1="74667" x2="75228" y2="74667"/>
                        <a14:foregroundMark x1="74229" y1="74788" x2="74229" y2="74788"/>
                        <a14:foregroundMark x1="78357" y1="75273" x2="78357" y2="75273"/>
                        <a14:foregroundMark x1="64668" y1="74788" x2="64668" y2="74788"/>
                        <a14:foregroundMark x1="81095" y1="75091" x2="81095" y2="75091"/>
                        <a14:foregroundMark x1="76967" y1="74970" x2="76967" y2="74970"/>
                        <a14:foregroundMark x1="87310" y1="77273" x2="87310" y2="77273"/>
                        <a14:foregroundMark x1="95002" y1="78727" x2="95002" y2="78727"/>
                        <a14:foregroundMark x1="93742" y1="78667" x2="93742" y2="78667"/>
                        <a14:foregroundMark x1="71360" y1="79394" x2="71360" y2="79394"/>
                        <a14:foregroundMark x1="50891" y1="78182" x2="50891" y2="78182"/>
                        <a14:foregroundMark x1="44676" y1="78606" x2="44676" y2="78606"/>
                        <a14:foregroundMark x1="42156" y1="79212" x2="52977" y2="79394"/>
                        <a14:foregroundMark x1="61669" y1="78788" x2="68622" y2="79091"/>
                        <a14:foregroundMark x1="69361" y1="79455" x2="69752" y2="79333"/>
                        <a14:foregroundMark x1="40330" y1="79879" x2="41286" y2="79879"/>
                        <a14:foregroundMark x1="68014" y1="80061" x2="72403" y2="80061"/>
                      </a14:backgroundRemoval>
                    </a14:imgEffect>
                  </a14:imgLayer>
                </a14:imgProps>
              </a:ext>
            </a:extLst>
          </a:blip>
          <a:srcRect t="35942" b="28261"/>
          <a:stretch>
            <a:fillRect/>
          </a:stretch>
        </p:blipFill>
        <p:spPr bwMode="auto">
          <a:xfrm>
            <a:off x="-3368" y="2805410"/>
            <a:ext cx="9144000" cy="2338090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0" y="175643"/>
            <a:ext cx="2915816" cy="379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76213"/>
            <a:ext cx="2519362" cy="37941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53" b="98485" l="0" r="99917">
                        <a14:foregroundMark x1="76500" y1="65404" x2="96250" y2="78283"/>
                        <a14:foregroundMark x1="85250" y1="98485" x2="6250" y2="93687"/>
                        <a14:foregroundMark x1="750" y1="62121" x2="18667" y2="63131"/>
                        <a14:foregroundMark x1="49500" y1="74747" x2="52750" y2="74747"/>
                        <a14:foregroundMark x1="49167" y1="74495" x2="58917" y2="74495"/>
                        <a14:foregroundMark x1="72167" y1="68687" x2="75333" y2="68939"/>
                        <a14:foregroundMark x1="76250" y1="70202" x2="77250" y2="70202"/>
                        <a14:backgroundMark x1="40583" y1="55051" x2="62500" y2="57323"/>
                        <a14:backgroundMark x1="98167" y1="67929" x2="99417" y2="70455"/>
                        <a14:backgroundMark x1="77667" y1="63889" x2="84500" y2="65404"/>
                        <a14:backgroundMark x1="77333" y1="64394" x2="72333" y2="65404"/>
                        <a14:backgroundMark x1="77667" y1="66414" x2="79750" y2="66667"/>
                        <a14:backgroundMark x1="76917" y1="67424" x2="76917" y2="67424"/>
                        <a14:backgroundMark x1="79917" y1="67929" x2="79917" y2="67929"/>
                        <a14:backgroundMark x1="81000" y1="68939" x2="81000" y2="68939"/>
                        <a14:backgroundMark x1="79333" y1="68182" x2="80500" y2="68939"/>
                        <a14:backgroundMark x1="81583" y1="69192" x2="82167" y2="69192"/>
                        <a14:backgroundMark x1="81917" y1="65657" x2="77833" y2="66919"/>
                        <a14:backgroundMark x1="80833" y1="68434" x2="77750" y2="68182"/>
                        <a14:backgroundMark x1="74333" y1="63384" x2="79333" y2="66667"/>
                        <a14:backgroundMark x1="77583" y1="66667" x2="77583" y2="66667"/>
                        <a14:backgroundMark x1="71167" y1="64646" x2="24083" y2="66667"/>
                        <a14:backgroundMark x1="917" y1="58586" x2="22667" y2="60101"/>
                        <a14:backgroundMark x1="49500" y1="70707" x2="54167" y2="71465"/>
                        <a14:backgroundMark x1="54333" y1="72475" x2="55917" y2="71970"/>
                        <a14:backgroundMark x1="79250" y1="67172" x2="82417" y2="68939"/>
                        <a14:backgroundMark x1="77167" y1="65909" x2="77167" y2="65909"/>
                        <a14:backgroundMark x1="76667" y1="66162" x2="76667" y2="66162"/>
                        <a14:backgroundMark x1="76750" y1="65909" x2="76750" y2="65909"/>
                        <a14:backgroundMark x1="76000" y1="65404" x2="77750" y2="65909"/>
                        <a14:backgroundMark x1="78417" y1="67424" x2="79417" y2="66919"/>
                        <a14:backgroundMark x1="81083" y1="68939" x2="82167" y2="68687"/>
                        <a14:backgroundMark x1="82583" y1="69949" x2="82917" y2="68687"/>
                        <a14:backgroundMark x1="83083" y1="69949" x2="82167" y2="67929"/>
                        <a14:backgroundMark x1="83083" y1="69192" x2="83083" y2="69192"/>
                        <a14:backgroundMark x1="83083" y1="70202" x2="83083" y2="70202"/>
                        <a14:backgroundMark x1="76167" y1="69192" x2="76167" y2="69192"/>
                        <a14:backgroundMark x1="75750" y1="69192" x2="75750" y2="67929"/>
                        <a14:backgroundMark x1="76833" y1="69192" x2="76833" y2="69192"/>
                        <a14:backgroundMark x1="73083" y1="67424" x2="73083" y2="67424"/>
                        <a14:backgroundMark x1="73417" y1="67677" x2="73417" y2="67677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59" b="9491"/>
          <a:stretch>
            <a:fillRect/>
          </a:stretch>
        </p:blipFill>
        <p:spPr>
          <a:xfrm>
            <a:off x="-21332" y="3507854"/>
            <a:ext cx="9144000" cy="165618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75643"/>
            <a:ext cx="2915816" cy="379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76213"/>
            <a:ext cx="2519362" cy="37941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输入本页标题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8" b="95222" l="68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690"/>
          <a:stretch>
            <a:fillRect/>
          </a:stretch>
        </p:blipFill>
        <p:spPr>
          <a:xfrm>
            <a:off x="4427984" y="3415308"/>
            <a:ext cx="4716016" cy="172819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75643"/>
            <a:ext cx="2915816" cy="379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76213"/>
            <a:ext cx="2519362" cy="379412"/>
          </a:xfr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输入本页标题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100" dirty="0"/>
              <a:t>        计算机组成原理实验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283968" y="3802717"/>
            <a:ext cx="3432496" cy="85725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计算机与通信工程学院    张旭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882"/>
    </mc:Choice>
    <mc:Fallback xmlns="">
      <p:transition advTm="108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496" y="123478"/>
            <a:ext cx="2736304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三阶段：五级流水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733"/>
            <a:ext cx="9144000" cy="3108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639"/>
    </mc:Choice>
    <mc:Fallback xmlns="">
      <p:transition advTm="2263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>
          <a:xfrm>
            <a:off x="683568" y="1995686"/>
            <a:ext cx="4902888" cy="5048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03 </a:t>
            </a:r>
            <a:r>
              <a:rPr lang="zh-CN" altLang="en-US" dirty="0"/>
              <a:t>实验效果</a:t>
            </a:r>
          </a:p>
        </p:txBody>
      </p:sp>
    </p:spTree>
    <p:extLst>
      <p:ext uri="{BB962C8B-B14F-4D97-AF65-F5344CB8AC3E}">
        <p14:creationId xmlns:p14="http://schemas.microsoft.com/office/powerpoint/2010/main" val="104052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66"/>
    </mc:Choice>
    <mc:Fallback>
      <p:transition advTm="6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实验教学过程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730885"/>
            <a:ext cx="2440940" cy="3681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10" y="411480"/>
            <a:ext cx="3007360" cy="4185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4700" y="463359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83150" y="4732020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仿真效果图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060"/>
    </mc:Choice>
    <mc:Fallback xmlns="">
      <p:transition advTm="1106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/>
              <a:t>实验教学过程</a:t>
            </a:r>
            <a:r>
              <a:rPr lang="en-US" altLang="zh-CN" sz="1600" dirty="0"/>
              <a:t>-</a:t>
            </a:r>
            <a:r>
              <a:rPr lang="zh-CN" altLang="en-US" sz="1600" dirty="0"/>
              <a:t>仿真效果图</a:t>
            </a:r>
          </a:p>
        </p:txBody>
      </p:sp>
      <p:pic>
        <p:nvPicPr>
          <p:cNvPr id="3" name="图片 -2147482611" descr="IFT56RVLISIYID)I4P5MS3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627380"/>
            <a:ext cx="7760970" cy="4291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30"/>
    </mc:Choice>
    <mc:Fallback xmlns="">
      <p:transition advTm="54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/>
              <a:t>实验教学过程</a:t>
            </a:r>
            <a:r>
              <a:rPr lang="en-US" altLang="zh-CN" sz="1600" dirty="0"/>
              <a:t>-</a:t>
            </a:r>
            <a:r>
              <a:rPr lang="zh-CN" altLang="en-US" sz="1600" dirty="0"/>
              <a:t>仿真效果图</a:t>
            </a:r>
          </a:p>
        </p:txBody>
      </p:sp>
      <p:pic>
        <p:nvPicPr>
          <p:cNvPr id="4" name="图片 -2147482571" descr="YR6N064QMI`F)R6Z72V~B}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491615"/>
            <a:ext cx="7792720" cy="144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30"/>
    </mc:Choice>
    <mc:Fallback xmlns="">
      <p:transition advTm="543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/>
              <a:t>实验教学过程</a:t>
            </a:r>
            <a:r>
              <a:rPr lang="en-US" altLang="zh-CN" sz="1600" dirty="0"/>
              <a:t>-</a:t>
            </a:r>
            <a:r>
              <a:rPr lang="zh-CN" altLang="en-US" sz="1600" dirty="0"/>
              <a:t>功能测试程序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5" y="843280"/>
            <a:ext cx="1426845" cy="3837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08050"/>
            <a:ext cx="1134110" cy="370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8130" y="4804410"/>
            <a:ext cx="1021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MIPS 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源程序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38345" y="473202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MIPS</a:t>
            </a:r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机器指令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661"/>
    </mc:Choice>
    <mc:Fallback xmlns="">
      <p:transition advTm="86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r>
              <a:rPr lang="zh-CN" altLang="en-US" dirty="0"/>
              <a:t>实验教学过程</a:t>
            </a:r>
            <a:r>
              <a:rPr lang="en-US" altLang="zh-CN" dirty="0"/>
              <a:t>-</a:t>
            </a:r>
            <a:r>
              <a:rPr lang="zh-CN" altLang="en-US" dirty="0"/>
              <a:t>电路图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1563370"/>
            <a:ext cx="8509635" cy="2042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0070" y="889000"/>
            <a:ext cx="3543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五级流水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综合电路图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568"/>
    </mc:Choice>
    <mc:Fallback xmlns="">
      <p:transition advTm="35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r>
              <a:rPr lang="zh-CN" altLang="en-US" dirty="0"/>
              <a:t>实验教学过程</a:t>
            </a:r>
            <a:r>
              <a:rPr lang="en-US" altLang="zh-CN" dirty="0"/>
              <a:t>-</a:t>
            </a:r>
            <a:r>
              <a:rPr lang="zh-CN" altLang="en-US" dirty="0"/>
              <a:t>电路图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635646"/>
            <a:ext cx="8039370" cy="17396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2155" y="93916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SOPC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综合电路图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40"/>
    </mc:Choice>
    <mc:Fallback xmlns="">
      <p:transition advTm="50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60" y="987574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实验项目简介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实验项目设计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03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实验效果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938"/>
    </mc:Choice>
    <mc:Fallback xmlns="">
      <p:transition advTm="59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>
          <a:xfrm>
            <a:off x="683568" y="1995686"/>
            <a:ext cx="5190920" cy="5048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>
                <a:cs typeface="黑体" panose="02010609060101010101" pitchFamily="49" charset="-122"/>
                <a:sym typeface="+mn-lt"/>
              </a:rPr>
              <a:t>01  </a:t>
            </a:r>
            <a:r>
              <a:rPr lang="zh-CN" altLang="en-US" dirty="0">
                <a:cs typeface="黑体" panose="02010609060101010101" pitchFamily="49" charset="-122"/>
                <a:sym typeface="+mn-ea"/>
              </a:rPr>
              <a:t>实验项目简介</a:t>
            </a:r>
            <a:r>
              <a:rPr lang="en-US" altLang="zh-CN" dirty="0">
                <a:sym typeface="+mn-lt"/>
              </a:rPr>
              <a:t>  </a:t>
            </a:r>
            <a:endParaRPr lang="zh-CN" altLang="en-US" dirty="0">
              <a:sym typeface="+mn-lt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8"/>
    </mc:Choice>
    <mc:Fallback xmlns="">
      <p:transition advTm="8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3059832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实验项目简介</a:t>
            </a:r>
            <a:r>
              <a:rPr lang="en-US" altLang="zh-CN" dirty="0"/>
              <a:t>—</a:t>
            </a:r>
            <a:r>
              <a:rPr lang="zh-CN" altLang="en-US" dirty="0"/>
              <a:t>学时分配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66951"/>
              </p:ext>
            </p:extLst>
          </p:nvPr>
        </p:nvGraphicFramePr>
        <p:xfrm>
          <a:off x="539552" y="1131590"/>
          <a:ext cx="8136904" cy="352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8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306755990"/>
                    </a:ext>
                  </a:extLst>
                </a:gridCol>
              </a:tblGrid>
              <a:tr h="7088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实验项目名称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学时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数字电路（</a:t>
                      </a:r>
                      <a:r>
                        <a:rPr lang="zh-CN" altLang="en-US" sz="16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译码器、编码器、多路选择器、触发器</a:t>
                      </a:r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）</a:t>
                      </a:r>
                      <a:endParaRPr lang="en-US" altLang="zh-CN" sz="2000" kern="1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7-8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寄存器</a:t>
                      </a:r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模块</a:t>
                      </a:r>
                      <a:endParaRPr lang="en-US" altLang="zh-CN" sz="2000" kern="1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指令存储器</a:t>
                      </a:r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模块</a:t>
                      </a:r>
                      <a:endParaRPr lang="en-US" altLang="zh-CN" sz="2000" kern="1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 err="1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译码器</a:t>
                      </a:r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模块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运算器</a:t>
                      </a:r>
                      <a:r>
                        <a:rPr lang="zh-CN" altLang="en-US" sz="2000" kern="1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  <a:sym typeface="+mn-ea"/>
                        </a:rPr>
                        <a:t>模块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B0F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</a:t>
                      </a:r>
                      <a:endParaRPr lang="zh-CN" altLang="en-US" sz="2000" dirty="0">
                        <a:solidFill>
                          <a:srgbClr val="00B0F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二阶段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单周期</a:t>
                      </a:r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CPU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70C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三阶段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206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五级流水</a:t>
                      </a:r>
                      <a:r>
                        <a:rPr lang="en-US" altLang="zh-CN" sz="2000" dirty="0">
                          <a:solidFill>
                            <a:srgbClr val="00206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CPU</a:t>
                      </a:r>
                      <a:endParaRPr lang="zh-CN" altLang="en-US" sz="2000" dirty="0">
                        <a:solidFill>
                          <a:srgbClr val="00206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206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2000" dirty="0">
                        <a:solidFill>
                          <a:srgbClr val="00206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206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14</a:t>
                      </a:r>
                      <a:endParaRPr lang="zh-CN" altLang="en-US" sz="2000" dirty="0">
                        <a:solidFill>
                          <a:srgbClr val="00206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07904" y="843559"/>
            <a:ext cx="2160240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实验项目学时分配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108"/>
    </mc:Choice>
    <mc:Fallback xmlns="">
      <p:transition advTm="241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>
          <a:xfrm>
            <a:off x="683568" y="1995686"/>
            <a:ext cx="4902888" cy="5048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02 </a:t>
            </a:r>
            <a:r>
              <a:rPr lang="zh-CN" altLang="en-US" dirty="0"/>
              <a:t>实验项目设计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66"/>
    </mc:Choice>
    <mc:Fallback xmlns="">
      <p:transition advTm="6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7544" y="123478"/>
            <a:ext cx="2087463" cy="379412"/>
          </a:xfrm>
        </p:spPr>
        <p:txBody>
          <a:bodyPr/>
          <a:lstStyle/>
          <a:p>
            <a:r>
              <a:rPr lang="zh-CN" altLang="en-US" dirty="0"/>
              <a:t>实验项目设计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60" y="1059582"/>
            <a:ext cx="7632848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支持指令：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条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MIPS32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指令（</a:t>
            </a:r>
            <a:r>
              <a:rPr lang="en-US" altLang="zh-CN" sz="1600" dirty="0"/>
              <a:t>OR</a:t>
            </a:r>
            <a:r>
              <a:rPr lang="zh-CN" altLang="en-US" sz="1600" dirty="0"/>
              <a:t>、</a:t>
            </a:r>
            <a:r>
              <a:rPr lang="en-US" altLang="zh-CN" sz="1600" dirty="0"/>
              <a:t>AND</a:t>
            </a:r>
            <a:r>
              <a:rPr lang="zh-CN" altLang="en-US" sz="1600" dirty="0"/>
              <a:t>、</a:t>
            </a:r>
            <a:r>
              <a:rPr lang="en-US" altLang="zh-CN" sz="1600" dirty="0"/>
              <a:t>XOR</a:t>
            </a:r>
            <a:r>
              <a:rPr lang="zh-CN" altLang="en-US" sz="1600" dirty="0"/>
              <a:t>、</a:t>
            </a:r>
            <a:r>
              <a:rPr lang="en-US" altLang="zh-CN" sz="1600" dirty="0"/>
              <a:t>NOR</a:t>
            </a:r>
            <a:r>
              <a:rPr lang="zh-CN" altLang="en-US" sz="1600" dirty="0"/>
              <a:t>、</a:t>
            </a:r>
            <a:r>
              <a:rPr lang="en-US" altLang="zh-CN" sz="1600" dirty="0"/>
              <a:t>SLT</a:t>
            </a:r>
            <a:r>
              <a:rPr lang="zh-CN" altLang="en-US" sz="1600" dirty="0"/>
              <a:t>、 </a:t>
            </a:r>
            <a:r>
              <a:rPr lang="en-US" altLang="zh-CN" sz="1600" dirty="0"/>
              <a:t>SLTU</a:t>
            </a:r>
            <a:r>
              <a:rPr lang="zh-CN" altLang="en-US" sz="1600" dirty="0"/>
              <a:t>、</a:t>
            </a:r>
            <a:r>
              <a:rPr lang="en-US" altLang="zh-CN" sz="1600" dirty="0"/>
              <a:t>SLL</a:t>
            </a:r>
            <a:r>
              <a:rPr lang="zh-CN" altLang="en-US" sz="1600" dirty="0"/>
              <a:t>、</a:t>
            </a:r>
            <a:r>
              <a:rPr lang="en-US" altLang="zh-CN" sz="1600" dirty="0"/>
              <a:t>SRL</a:t>
            </a:r>
            <a:r>
              <a:rPr lang="zh-CN" altLang="en-US" sz="1600" dirty="0"/>
              <a:t>、</a:t>
            </a:r>
            <a:r>
              <a:rPr lang="en-US" altLang="zh-CN" sz="1600" dirty="0"/>
              <a:t>SRA</a:t>
            </a:r>
            <a:r>
              <a:rPr lang="zh-CN" altLang="en-US" sz="1600" dirty="0"/>
              <a:t>、</a:t>
            </a:r>
            <a:r>
              <a:rPr lang="en-US" altLang="zh-CN" sz="1600" dirty="0"/>
              <a:t>LUI</a:t>
            </a:r>
            <a:r>
              <a:rPr lang="zh-CN" altLang="en-US" sz="1600" dirty="0"/>
              <a:t>，</a:t>
            </a:r>
            <a:r>
              <a:rPr lang="en-US" altLang="zh-CN" sz="1600" dirty="0"/>
              <a:t>ADDU,SUBU</a:t>
            </a:r>
            <a:r>
              <a:rPr lang="zh-CN" altLang="en-US" sz="1600" dirty="0"/>
              <a:t>，</a:t>
            </a:r>
            <a:r>
              <a:rPr lang="en-US" altLang="zh-CN" sz="1600" dirty="0"/>
              <a:t>ADD,SUB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实验开发环境：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vivado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实验语言：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</a:rPr>
              <a:t>verilog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968"/>
    </mc:Choice>
    <mc:Fallback xmlns="">
      <p:transition advTm="89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实验项目设计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43608" y="1635646"/>
            <a:ext cx="763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第一阶段，设计</a:t>
            </a:r>
            <a:r>
              <a:rPr lang="zh-CN" altLang="en-US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数据通路</a:t>
            </a:r>
            <a:r>
              <a:rPr lang="en-US" altLang="zh-CN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控制逻辑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第二阶段，实现</a:t>
            </a:r>
            <a:r>
              <a:rPr lang="zh-CN" altLang="en-US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单周期</a:t>
            </a:r>
            <a:r>
              <a:rPr lang="en-US" altLang="zh-CN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第三阶段，实现</a:t>
            </a:r>
            <a:r>
              <a:rPr lang="zh-CN" altLang="en-US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五级流水</a:t>
            </a:r>
            <a:r>
              <a:rPr lang="en-US" altLang="zh-CN" sz="28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504"/>
    </mc:Choice>
    <mc:Fallback xmlns="">
      <p:transition advTm="345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36511" y="176213"/>
            <a:ext cx="3008312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/>
              <a:t>一阶段：数据通路</a:t>
            </a:r>
            <a:r>
              <a:rPr lang="en-US" altLang="zh-CN" sz="1600" dirty="0"/>
              <a:t>+</a:t>
            </a:r>
            <a:r>
              <a:rPr lang="zh-CN" altLang="en-US" sz="1600" dirty="0"/>
              <a:t>控制逻辑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" y="0"/>
            <a:ext cx="8593324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890"/>
    </mc:Choice>
    <mc:Fallback xmlns="">
      <p:transition advTm="488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" y="176213"/>
            <a:ext cx="2971800" cy="3794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二阶段：单周期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4" name="图片 3" descr="单周期CP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95"/>
            <a:ext cx="9144000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635"/>
    </mc:Choice>
    <mc:Fallback xmlns="">
      <p:transition advTm="1263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hkOWI3YzkzOWFjMzc4NzQwMmVkYmQ4OGYyNmRiOWQifQ==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A465C"/>
      </a:accent1>
      <a:accent2>
        <a:srgbClr val="838383"/>
      </a:accent2>
      <a:accent3>
        <a:srgbClr val="2A465C"/>
      </a:accent3>
      <a:accent4>
        <a:srgbClr val="838383"/>
      </a:accent4>
      <a:accent5>
        <a:srgbClr val="2A465C"/>
      </a:accent5>
      <a:accent6>
        <a:srgbClr val="838383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257</Words>
  <Application>Microsoft Office PowerPoint</Application>
  <PresentationFormat>全屏显示(16:9)</PresentationFormat>
  <Paragraphs>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方正小标宋简体</vt:lpstr>
      <vt:lpstr>黑体</vt:lpstr>
      <vt:lpstr>微软雅黑</vt:lpstr>
      <vt:lpstr>Arial</vt:lpstr>
      <vt:lpstr>Calibri</vt:lpstr>
      <vt:lpstr>第一PPT，www.1ppt.com</vt:lpstr>
      <vt:lpstr>        计算机组成原理实验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刘少楠</dc:title>
  <dc:creator>刘少楠</dc:creator>
  <cp:keywords>刘少楠</cp:keywords>
  <cp:lastModifiedBy>dell</cp:lastModifiedBy>
  <cp:revision>450</cp:revision>
  <dcterms:created xsi:type="dcterms:W3CDTF">2015-12-11T17:46:00Z</dcterms:created>
  <dcterms:modified xsi:type="dcterms:W3CDTF">2022-10-17T08:11:27Z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2D2E3143C8B1489EA7EF4EEC337A7A19</vt:lpwstr>
  </property>
</Properties>
</file>